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324" y="-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65A7-3653-4A5A-AA6F-6DF788B651FA}" type="datetimeFigureOut">
              <a:rPr lang="ru-RU" smtClean="0"/>
              <a:t>20.05.2024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DE9-1C25-4C73-A5F1-914CBBBF1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34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65A7-3653-4A5A-AA6F-6DF788B651FA}" type="datetimeFigureOut">
              <a:rPr lang="ru-RU" smtClean="0"/>
              <a:t>20.05.2024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DE9-1C25-4C73-A5F1-914CBBBF1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58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65A7-3653-4A5A-AA6F-6DF788B651FA}" type="datetimeFigureOut">
              <a:rPr lang="ru-RU" smtClean="0"/>
              <a:t>20.05.2024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DE9-1C25-4C73-A5F1-914CBBBF1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42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65A7-3653-4A5A-AA6F-6DF788B651FA}" type="datetimeFigureOut">
              <a:rPr lang="ru-RU" smtClean="0"/>
              <a:t>20.05.2024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DE9-1C25-4C73-A5F1-914CBBBF1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85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65A7-3653-4A5A-AA6F-6DF788B651FA}" type="datetimeFigureOut">
              <a:rPr lang="ru-RU" smtClean="0"/>
              <a:t>20.05.2024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DE9-1C25-4C73-A5F1-914CBBBF1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97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65A7-3653-4A5A-AA6F-6DF788B651FA}" type="datetimeFigureOut">
              <a:rPr lang="ru-RU" smtClean="0"/>
              <a:t>20.05.2024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DE9-1C25-4C73-A5F1-914CBBBF1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18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65A7-3653-4A5A-AA6F-6DF788B651FA}" type="datetimeFigureOut">
              <a:rPr lang="ru-RU" smtClean="0"/>
              <a:t>20.05.2024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DE9-1C25-4C73-A5F1-914CBBBF1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62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65A7-3653-4A5A-AA6F-6DF788B651FA}" type="datetimeFigureOut">
              <a:rPr lang="ru-RU" smtClean="0"/>
              <a:t>20.05.2024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DE9-1C25-4C73-A5F1-914CBBBF1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73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65A7-3653-4A5A-AA6F-6DF788B651FA}" type="datetimeFigureOut">
              <a:rPr lang="ru-RU" smtClean="0"/>
              <a:t>20.05.2024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DE9-1C25-4C73-A5F1-914CBBBF1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55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65A7-3653-4A5A-AA6F-6DF788B651FA}" type="datetimeFigureOut">
              <a:rPr lang="ru-RU" smtClean="0"/>
              <a:t>20.05.2024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DE9-1C25-4C73-A5F1-914CBBBF1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48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65A7-3653-4A5A-AA6F-6DF788B651FA}" type="datetimeFigureOut">
              <a:rPr lang="ru-RU" smtClean="0"/>
              <a:t>20.05.2024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DE9-1C25-4C73-A5F1-914CBBBF1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3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65A7-3653-4A5A-AA6F-6DF788B651FA}" type="datetimeFigureOut">
              <a:rPr lang="ru-RU" smtClean="0"/>
              <a:t>20.05.2024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8FDE9-1C25-4C73-A5F1-914CBBBF1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11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272479"/>
            <a:ext cx="6323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БЕЗОПАСНОСТЬ ДЕТЕЙ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ПЕРИОД ЛЕТНИХ КАНИКУЛ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4988" y="1361118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Во время прогулки соблюдайте следующие требования безопасности: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4"/>
          <a:stretch/>
        </p:blipFill>
        <p:spPr bwMode="auto">
          <a:xfrm>
            <a:off x="512249" y="6393160"/>
            <a:ext cx="5819809" cy="3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3523" y="2007449"/>
            <a:ext cx="68116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Планируйте безопасный маршрут до места назначения и используйте его. Выбирайте хорошо освещенные улицы.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Не щеголяйте дорогими украшениями или одеждой, сотовыми телефонами, крепче держите сумки.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Идите навстречу движению транспорта, если нет пешеходного тротуара, так вы сможете видеть приближающиеся машины.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Не забывайте сообщать родителям с кем и куда Вы пошли, когда вернетесь, если задерживаетесь, то позвоните и предупредите.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Если незнакомые взрослые пытаются увести тебя силой, сопротивляйся, кричи, зови на помощь: «Помогите! Меня уводит незнакомый человек!»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соглашайтесь </a:t>
            </a: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ни на какие предложения незнакомых взрослых. Никуда не </a:t>
            </a: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ходите </a:t>
            </a: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с незнакомыми взрослыми и не </a:t>
            </a: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садитесь </a:t>
            </a: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с ними в машину.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приглашайте </a:t>
            </a: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домой незнакомых ребят, если дома нет никого из взрослых.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играйте </a:t>
            </a: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с наступлением темноты.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Всегда соблюдайте правила поведения на дорогах.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65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272479"/>
            <a:ext cx="6323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БЕЗОПАСНОСТЬ ДЕТЕЙ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ПЕРИОД ЛЕТНИХ КАНИКУЛ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197" y="1235421"/>
            <a:ext cx="65911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При езде на велосипеде по дорогам и улице с автомобильным движением необходимо соблюдать следующие правила: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366" y="2558860"/>
            <a:ext cx="6316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/>
              <a:buChar char="•"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перевозите предметы, мешающие управлять велосипедом.</a:t>
            </a:r>
          </a:p>
          <a:p>
            <a:pPr fontAlgn="base">
              <a:buFont typeface="Arial"/>
              <a:buChar char="•"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Нельзя ездить на велосипеде вдвоем, без звонка и с неисправным тормозом.</a:t>
            </a:r>
          </a:p>
          <a:p>
            <a:pPr fontAlgn="base">
              <a:buFont typeface="Arial"/>
              <a:buChar char="•"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Не отпускайте руль из рук.</a:t>
            </a:r>
          </a:p>
          <a:p>
            <a:pPr fontAlgn="base">
              <a:buFont typeface="Arial"/>
              <a:buChar char="•"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ехать близко к идущему транспорту, цепляться за проходящий транспорт</a:t>
            </a: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Font typeface="Arial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Если отсутствуют велосипедная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велопешеходная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дорожки, а также полоса для велосипедистов, допускается движение по правому краю проезжей части и по обочине ТОЛЬКО для велосипедистов в возрасте старше 14 лет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Arial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переходе через дорогу велосипедист должен слезть с велосипеда и перейти пешком, ведя свой велосипед рядом с собой.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0" y="6609184"/>
            <a:ext cx="6408957" cy="310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99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272479"/>
            <a:ext cx="6323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БЕЗОПАСНОСТЬ ДЕТЕЙ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ПЕРИОД ЛЕТНИХ КАНИКУЛ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893" y="1361117"/>
            <a:ext cx="65911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При пользовании железнодорожным транспортом будьте бдительны и соблюдайте правила личной безопасности: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648" y="2504728"/>
            <a:ext cx="65911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/>
              <a:buChar char="•"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Находясь на путях и при переходе через железнодорожные пути, будьте особо внимательны, осмотритесь, не идут ли поезда по соседним путям.</a:t>
            </a:r>
          </a:p>
          <a:p>
            <a:pPr fontAlgn="base">
              <a:buFont typeface="Arial"/>
              <a:buChar char="•"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Запрещается цепляться за проходящий транспорт, ездить на подножках.</a:t>
            </a:r>
          </a:p>
          <a:p>
            <a:pPr fontAlgn="base">
              <a:buFont typeface="Arial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Не проходите по железнодорожному переезду при запрещающем сигнале светофора, переездной сигнализации независимо от положения и наличия шлагбаума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Arial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ожидании поезда, находясь на платформе, не устраивайте игр и других развлечений (фото, видеосъемка) с выходом на железнодорожный путь.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5" y="5961112"/>
            <a:ext cx="614383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50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272479"/>
            <a:ext cx="6323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БЕЗОПАСНОСТЬ ДЕТЕЙ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ПЕРИОД ЛЕТНИХ КАНИКУЛ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893" y="1382379"/>
            <a:ext cx="65911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При пользовании автобусом, трамваем и метро: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5"/>
          <a:stretch/>
        </p:blipFill>
        <p:spPr bwMode="auto">
          <a:xfrm>
            <a:off x="621010" y="6001229"/>
            <a:ext cx="5962650" cy="381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5079" y="2090264"/>
            <a:ext cx="659114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/>
              <a:buChar char="•"/>
            </a:pPr>
            <a:r>
              <a:rPr lang="ru-RU" sz="2000" b="1" i="0" dirty="0" smtClean="0">
                <a:effectLst/>
                <a:latin typeface="Times New Roman" pitchFamily="18" charset="0"/>
                <a:cs typeface="Times New Roman" pitchFamily="18" charset="0"/>
              </a:rPr>
              <a:t>Старайтесь пользоваться хорошо освещенными и часто используемыми остановками.</a:t>
            </a:r>
          </a:p>
          <a:p>
            <a:pPr fontAlgn="base">
              <a:buFont typeface="Arial"/>
              <a:buChar char="•"/>
            </a:pPr>
            <a:r>
              <a:rPr lang="ru-RU" sz="2000" b="1" i="0" dirty="0" smtClean="0">
                <a:effectLst/>
                <a:latin typeface="Times New Roman" pitchFamily="18" charset="0"/>
                <a:cs typeface="Times New Roman" pitchFamily="18" charset="0"/>
              </a:rPr>
              <a:t>Старайтесь сидеть рядом с кабиной водителя в автобусе, троллейбусе или трамвае.</a:t>
            </a:r>
          </a:p>
          <a:p>
            <a:pPr fontAlgn="base">
              <a:buFont typeface="Arial"/>
              <a:buChar char="•"/>
            </a:pPr>
            <a:r>
              <a:rPr lang="ru-RU" sz="2000" b="1" i="0" dirty="0" smtClean="0">
                <a:effectLst/>
                <a:latin typeface="Times New Roman" pitchFamily="18" charset="0"/>
                <a:cs typeface="Times New Roman" pitchFamily="18" charset="0"/>
              </a:rPr>
              <a:t>Не засыпайте, будьте бдительны.</a:t>
            </a:r>
          </a:p>
          <a:p>
            <a:pPr fontAlgn="base">
              <a:buFont typeface="Arial"/>
              <a:buChar char="•"/>
            </a:pPr>
            <a:r>
              <a:rPr lang="ru-RU" sz="2000" b="1" i="0" dirty="0" smtClean="0">
                <a:effectLst/>
                <a:latin typeface="Times New Roman" pitchFamily="18" charset="0"/>
                <a:cs typeface="Times New Roman" pitchFamily="18" charset="0"/>
              </a:rPr>
              <a:t>В метро и на остановках электропоезда стойте за разметкой от края платформы.</a:t>
            </a:r>
          </a:p>
          <a:p>
            <a:pPr fontAlgn="base">
              <a:buFont typeface="Arial"/>
              <a:buChar char="•"/>
            </a:pPr>
            <a:r>
              <a:rPr lang="ru-RU" sz="2000" b="1" i="0" dirty="0" smtClean="0">
                <a:effectLst/>
                <a:latin typeface="Times New Roman" pitchFamily="18" charset="0"/>
                <a:cs typeface="Times New Roman" pitchFamily="18" charset="0"/>
              </a:rPr>
              <a:t>Во время ожидания стойте с другими людьми или рядом с информационной будкой.</a:t>
            </a:r>
          </a:p>
          <a:p>
            <a:pPr fontAlgn="base">
              <a:buFont typeface="Arial"/>
              <a:buChar char="•"/>
            </a:pPr>
            <a:r>
              <a:rPr lang="ru-RU" sz="2000" b="1" i="0" dirty="0" smtClean="0">
                <a:effectLst/>
                <a:latin typeface="Times New Roman" pitchFamily="18" charset="0"/>
                <a:cs typeface="Times New Roman" pitchFamily="18" charset="0"/>
              </a:rPr>
              <a:t>Будьте бдительны насчет тех, кто выходит из троллейбуса, автобуса, трамвая, метро вместе с Вами или подсаживает Вас в транспорт, следите за своими карманами, сумку держите перед собой. Если чувствуете себя неудобно, то идите прямо к людному месту.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9410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272479"/>
            <a:ext cx="6323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БЕЗОПАСНОСТЬ ДЕТЕЙ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ПЕРИОД ЛЕТНИХ КАНИКУЛ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687" y="1252101"/>
            <a:ext cx="6591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Правила безопасного поведения на дороге: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678" y="1655926"/>
            <a:ext cx="666315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/>
              <a:buChar char="•"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Пешеходы должны двигаться по тротуарам или пешеходным дорожкам.</a:t>
            </a:r>
          </a:p>
          <a:p>
            <a:pPr fontAlgn="base">
              <a:buFont typeface="Arial"/>
              <a:buChar char="•"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При движении в темное время суток пешеходам рекомендуется иметь при себе предметы со </a:t>
            </a:r>
            <a:r>
              <a:rPr lang="ru-RU" b="1" i="0" dirty="0" err="1" smtClean="0">
                <a:effectLst/>
                <a:latin typeface="Times New Roman" pitchFamily="18" charset="0"/>
                <a:cs typeface="Times New Roman" pitchFamily="18" charset="0"/>
              </a:rPr>
              <a:t>световозвращающими</a:t>
            </a: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 элементами.</a:t>
            </a:r>
          </a:p>
          <a:p>
            <a:pPr fontAlgn="base">
              <a:buFont typeface="Arial"/>
              <a:buChar char="•"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Пешеходы должны пересекать проезжую часть по пешеходным переходам, в том числе по подземным и надземным.</a:t>
            </a:r>
          </a:p>
          <a:p>
            <a:pPr fontAlgn="base">
              <a:buFont typeface="Arial"/>
              <a:buChar char="•"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В местах, где движение регулируется, пешеходы должны руководствоваться сигналами регулировщика или пешеходного светофора.</a:t>
            </a:r>
          </a:p>
          <a:p>
            <a:pPr fontAlgn="base">
              <a:buFont typeface="Arial"/>
              <a:buChar char="•"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Выйдя на проезжую часть, пешеходы не должны задерживаться или останавливаться. Пешеходы, не успевшие закончить переход, должны остановиться на линии, разделяющей транспортные потоки противоположных направлений. Продолжать переход можно лишь убедившись в безопасности дальнейшего движения и с учетом сигнала светофора (регулировщика).</a:t>
            </a:r>
          </a:p>
          <a:p>
            <a:pPr fontAlgn="base">
              <a:buFont typeface="Arial"/>
              <a:buChar char="•"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На нерегулируемых пешеходных переходах пешеходы могут выходить на проезжую часть после того, как оценят расстояние до приближающихся транспортных средств, их скорость и убедятся, что переход будет для них безопасен.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7648531"/>
            <a:ext cx="4608512" cy="225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86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272479"/>
            <a:ext cx="6323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БЕЗОПАСНОСТЬ ДЕТЕЙ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ПЕРИОД ЛЕТНИХ КАНИКУЛ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31" y="1226586"/>
            <a:ext cx="6840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Правила поведения в местах массового отдыха: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"/>
          <a:stretch/>
        </p:blipFill>
        <p:spPr bwMode="auto">
          <a:xfrm>
            <a:off x="980728" y="7032388"/>
            <a:ext cx="4824536" cy="27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8641" y="1928664"/>
            <a:ext cx="66693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Соблюдайте вежливость с ровесниками и взрослыми. Не вступайте в конфликтные ситуации.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Отправляясь в кинотеатр, на стадион, не берите с собой объемных сумок, портфелей, они могут помешать вам в толпе. Ваша одежда должна быть удобной и недорогой. 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Приходите заранее, чтобы избежать толпы при входе.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Заняв место, сразу оцените возможность добраться до выхода. 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Если в зале начались беспорядки, уйдите, не дожидаясь окончания концерта. 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Если вы оказались в толпе, ни в коем случае не давайте сбить себя с ног, не позволяйте себе споткнуться – подняться  вы уже не сможете.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Старайтесь держаться в середине людского потока, не ищите защиты у стен и ограждений – вас  могут сильно прижать и покалечить.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Не предпринимайте активных действий, держите руки согнутыми в локтях, оберегая грудную клетку от сдавливания, пусть толпа сама несет Вас.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Если вы упали, сгруппируйтесь, защищая голову руками.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Выбравшись из здания, постарайтесь двигаться домой по обходному пути, чтобы избежать повторной давки при входе в метро или посадке в другой транспорт.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0813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272479"/>
            <a:ext cx="6323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БЕЗОПАСНОСТЬ ДЕТЕЙ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ПЕРИОД ЛЕТНИХ КАНИКУЛ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05"/>
          <a:stretch/>
        </p:blipFill>
        <p:spPr bwMode="auto">
          <a:xfrm>
            <a:off x="344593" y="6681192"/>
            <a:ext cx="615512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031" y="1226586"/>
            <a:ext cx="6840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О мерах предосторожности на воде: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664" y="1636408"/>
            <a:ext cx="66693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Для купания лучше выбирать места, где чистая вода, ровное песчаное дно, небольшая глубина, нет сильного течения и водоворотов, нет проезжающего по воде моторного транспорта.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Начинать купаться следует при температуре воздуха +20° – +25°,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°  –  </a:t>
            </a: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+19 °C. Входить в воду </a:t>
            </a: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осторожно, на неглубоком месте остановиться и </a:t>
            </a: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окунуться.</a:t>
            </a:r>
            <a:endParaRPr lang="ru-RU" sz="1600" b="1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В воде можно находиться 10-15 минут. Ни в коем случае не доводить себя до озноба, это вредно для здоровья. От переохлаждения в воде появляются опасные для жизни судороги, сводит руки и ноги. В таком случае нужно плыть на спине. Если растеряться и перестать плыть, то можно утонуть. 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Нельзя ходить к водоему одному</a:t>
            </a: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Arial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забывайте про головной убор.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Никогда </a:t>
            </a: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не следует подплывать к водоворотам – это  самая большая опасность на воде. Она затягивает купающегося на большую глубину и с такой силой, что даже опытный пловец не всегда в состоянии выплыть</a:t>
            </a:r>
          </a:p>
          <a:p>
            <a:pPr fontAlgn="base">
              <a:buFont typeface="Arial"/>
              <a:buChar char="•"/>
            </a:pPr>
            <a:r>
              <a:rPr lang="ru-RU" sz="1600" b="1" i="0" dirty="0" smtClean="0">
                <a:effectLst/>
                <a:latin typeface="Times New Roman" pitchFamily="18" charset="0"/>
                <a:cs typeface="Times New Roman" pitchFamily="18" charset="0"/>
              </a:rPr>
              <a:t>Еще более опасно нырять в местах неизвестной глубины, так как можно удариться головой о песок, глину, сломать себе шейные позвонки, потерять сознание и погибнуть. </a:t>
            </a:r>
          </a:p>
          <a:p>
            <a:pPr algn="ctr" fontAlgn="base"/>
            <a:endParaRPr lang="ru-RU" sz="2000" b="1" i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2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272479"/>
            <a:ext cx="6323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БЕЗОПАСНОСТЬ ДЕТЕЙ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ПЕРИОД ЛЕТНИХ КАНИКУЛ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31" y="1226586"/>
            <a:ext cx="6840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При посещении леса необходимо соблюдать следующие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правила: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374" y="1936002"/>
            <a:ext cx="6669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ходить в лес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одному </a:t>
            </a:r>
          </a:p>
          <a:p>
            <a:pPr fontAlgn="base">
              <a:buFont typeface="Arial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Необходимо надевать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резиновую обувь, брюки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спортивные штаны, заправив их в сапоги, от укусов змей и насекомых.</a:t>
            </a:r>
          </a:p>
          <a:p>
            <a:pPr fontAlgn="base">
              <a:buFont typeface="Arial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Надевайте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головной убор,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закрывайте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шею и руки, от попадания клещей.</a:t>
            </a:r>
          </a:p>
          <a:p>
            <a:pPr fontAlgn="base">
              <a:buFont typeface="Arial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Пробирайтесь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через кусты и заросли осторожно, плавно раздвигая ветки и плавно опуская их.</a:t>
            </a:r>
          </a:p>
          <a:p>
            <a:pPr fontAlgn="base">
              <a:buFont typeface="Arial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 разжигать костры и мусорить. </a:t>
            </a:r>
          </a:p>
          <a:p>
            <a:pPr fontAlgn="base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что лесные пожары являются чрезвычайно опасными. Причинами их возгорания становятся: неосторожное обращение с огнем, нарушение правил пожарной безопасности, самовозгорание сухой растительности и торфа, а также разряд атмосферного электричества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29" y="6105128"/>
            <a:ext cx="4228449" cy="35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97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272478"/>
            <a:ext cx="6323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БЕЗОПАСНОСТЬ ДЕТЕЙ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ПЕРИОД ЛЕТНИХ КАНИКУЛ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2913" y="1226585"/>
            <a:ext cx="7045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Соблюдай правила безопасности при обращении с животными: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782" y="1856656"/>
            <a:ext cx="66967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Нельзя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подходить к животным, если поблизости нет взрослых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Arial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Нельзя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дразнить животных.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Arial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кормите чужих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животных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не трогайте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 время еды или сна.</a:t>
            </a:r>
          </a:p>
          <a:p>
            <a:pPr fontAlgn="base">
              <a:buFont typeface="Arial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Избегайте приближаться к большим собакам охранных пород. Некоторые из них выучены бросаться на людей, приближающихся на определённое расстояние.</a:t>
            </a:r>
          </a:p>
          <a:p>
            <a:pPr fontAlgn="base">
              <a:buFont typeface="Arial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одходить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животным нужно спокойным шагом, нельзя приближаться бегом, на движущемся велосипеде или других видах транспорта, делать резкие движения, прыгать перед ними или через них.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Arial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трогайте щенков, если рядом их мать и не отбирайте то, с чем собака играет.</a:t>
            </a:r>
          </a:p>
          <a:p>
            <a:pPr fontAlgn="base">
              <a:buFont typeface="Arial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приближать свое лицо к собачьей или кошачьей морде. Реакция бездомных кошек и собак непредсказуема.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Arial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Животные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могут распространять такие болезни, как бешенство, лишай, чума, тиф и др.</a:t>
            </a:r>
          </a:p>
        </p:txBody>
      </p:sp>
      <p:pic>
        <p:nvPicPr>
          <p:cNvPr id="2050" name="Picture 2" descr="C:\Users\VHU-Knyazeva\Downloads\pngwing.com - 2024-05-20T142439.16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53" y="7239314"/>
            <a:ext cx="4728001" cy="26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71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1292</Words>
  <Application>Microsoft Office PowerPoint</Application>
  <PresentationFormat>Лист A4 (210x297 мм)</PresentationFormat>
  <Paragraphs>92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VHU-Knyazeva</dc:creator>
  <cp:lastModifiedBy>VHU-Knyazeva</cp:lastModifiedBy>
  <cp:revision>9</cp:revision>
  <dcterms:created xsi:type="dcterms:W3CDTF">2024-05-17T14:02:26Z</dcterms:created>
  <dcterms:modified xsi:type="dcterms:W3CDTF">2024-05-20T11:50:37Z</dcterms:modified>
</cp:coreProperties>
</file>